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gnRFkKTkNtku7YorUpvsOPlj2y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predisc.evidagroup.es" TargetMode="External"/><Relationship Id="rId4" Type="http://schemas.openxmlformats.org/officeDocument/2006/relationships/image" Target="../media/image2.png"/><Relationship Id="rId11" Type="http://schemas.openxmlformats.org/officeDocument/2006/relationships/image" Target="../media/image3.png"/><Relationship Id="rId10" Type="http://schemas.openxmlformats.org/officeDocument/2006/relationships/image" Target="../media/image8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file/d/1hUMwyUDOPELe1THZgCYYjp8CckRJEiqV/view?usp=sharing" TargetMode="External"/><Relationship Id="rId4" Type="http://schemas.openxmlformats.org/officeDocument/2006/relationships/hyperlink" Target="https://drive.google.com/file/d/14v_d0Hzn9dwVS9BTl0ckaz4UkMjnsgeo/view?usp=sharing" TargetMode="External"/><Relationship Id="rId5" Type="http://schemas.openxmlformats.org/officeDocument/2006/relationships/hyperlink" Target="https://drive.google.com/drive/folders/12DMMxuvxAIB0r-xz4Bv_DK6q_LTBIk9U?usp=sharin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10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7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EEF8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752842" y="3220403"/>
            <a:ext cx="7638317" cy="1270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PreDisc eHealth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752842" y="5485100"/>
            <a:ext cx="76383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From continuity of care to a digital platform</a:t>
            </a:r>
            <a:endParaRPr sz="3200">
              <a:solidFill>
                <a:srgbClr val="5D6B7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5D6B7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https://predisc.evidagroup.es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29062" y="1358588"/>
            <a:ext cx="2853027" cy="9687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medical research center&#10;&#10;AI-generated content may be incorrect." id="21" name="Google Shape;21;p1"/>
          <p:cNvPicPr preferRelativeResize="0"/>
          <p:nvPr/>
        </p:nvPicPr>
        <p:blipFill rotWithShape="1">
          <a:blip r:embed="rId5">
            <a:alphaModFix/>
          </a:blip>
          <a:srcRect b="30236" l="19587" r="19270" t="30404"/>
          <a:stretch/>
        </p:blipFill>
        <p:spPr>
          <a:xfrm>
            <a:off x="10286361" y="1303546"/>
            <a:ext cx="2782275" cy="1078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337314" y="3533969"/>
            <a:ext cx="2636521" cy="107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29953" y="3491042"/>
            <a:ext cx="2095090" cy="1161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80609" y="5485106"/>
            <a:ext cx="2393777" cy="92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985843" y="5599367"/>
            <a:ext cx="3339462" cy="74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80609" y="7472858"/>
            <a:ext cx="4103451" cy="1478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4655033" y="7338283"/>
            <a:ext cx="2427055" cy="842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/>
          <p:nvPr/>
        </p:nvSpPr>
        <p:spPr>
          <a:xfrm>
            <a:off x="0" y="0"/>
            <a:ext cx="6545179" cy="10287000"/>
          </a:xfrm>
          <a:prstGeom prst="rect">
            <a:avLst/>
          </a:prstGeom>
          <a:solidFill>
            <a:srgbClr val="EEF8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929641" y="746760"/>
            <a:ext cx="4312919" cy="1760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b="1" sz="5400">
              <a:solidFill>
                <a:srgbClr val="0F76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8225539" y="468597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9304554" y="643824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The challenge of PreDisc</a:t>
            </a:r>
            <a:endParaRPr b="1" sz="3200">
              <a:solidFill>
                <a:srgbClr val="17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8507881" y="686245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8523924" y="686244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8225539" y="1638554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9304554" y="1813781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Where the platform fits?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8507881" y="1856202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8523924" y="1856201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8225539" y="2808511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9304554" y="2983738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Digital workflow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8507881" y="3026159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8523924" y="3026158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8225539" y="3978468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9304554" y="4153695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Scope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8507881" y="4196116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8523924" y="4196115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8225539" y="5148425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9304554" y="5323652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Architecture vision</a:t>
            </a: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8507881" y="5366073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 txBox="1"/>
          <p:nvPr/>
        </p:nvSpPr>
        <p:spPr>
          <a:xfrm>
            <a:off x="8523924" y="5366072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8225539" y="6318382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 txBox="1"/>
          <p:nvPr/>
        </p:nvSpPr>
        <p:spPr>
          <a:xfrm>
            <a:off x="9304554" y="6493609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Technical implementation</a:t>
            </a: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8507881" y="6536030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8523924" y="6536029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8225539" y="7530759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9304554" y="7705986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Support materials</a:t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8507881" y="7748407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8523924" y="7748406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8225539" y="8700716"/>
            <a:ext cx="8297831" cy="994730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9304554" y="8875943"/>
            <a:ext cx="7026309" cy="62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What the contribution leaves behind?</a:t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8507881" y="8918364"/>
            <a:ext cx="540000" cy="54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8523924" y="8918363"/>
            <a:ext cx="523958" cy="54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/>
        </p:nvSpPr>
        <p:spPr>
          <a:xfrm>
            <a:off x="929635" y="655320"/>
            <a:ext cx="10698482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1.-The PreDisc challenge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929635" y="1718916"/>
            <a:ext cx="10698482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Continuity of care is the central challenge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 txBox="1"/>
          <p:nvPr/>
        </p:nvSpPr>
        <p:spPr>
          <a:xfrm>
            <a:off x="929635" y="3233412"/>
            <a:ext cx="15970999" cy="1223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discharge, physical activity, nutrition and follow-up must continue in daily life.</a:t>
            </a:r>
            <a:endParaRPr/>
          </a:p>
        </p:txBody>
      </p:sp>
      <p:cxnSp>
        <p:nvCxnSpPr>
          <p:cNvPr id="75" name="Google Shape;75;p3"/>
          <p:cNvCxnSpPr>
            <a:stCxn id="76" idx="3"/>
            <a:endCxn id="77" idx="1"/>
          </p:cNvCxnSpPr>
          <p:nvPr/>
        </p:nvCxnSpPr>
        <p:spPr>
          <a:xfrm>
            <a:off x="6515002" y="6544779"/>
            <a:ext cx="4570500" cy="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3"/>
          <p:cNvSpPr/>
          <p:nvPr/>
        </p:nvSpPr>
        <p:spPr>
          <a:xfrm>
            <a:off x="2169978" y="5466335"/>
            <a:ext cx="4345024" cy="215688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633901" y="5732620"/>
            <a:ext cx="3665282" cy="543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Professionals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2633902" y="6299187"/>
            <a:ext cx="3665282" cy="114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Experts who assign recommendations and carry out follow-up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701036" y="8749120"/>
            <a:ext cx="16912128" cy="673308"/>
          </a:xfrm>
          <a:prstGeom prst="rect">
            <a:avLst/>
          </a:prstGeom>
          <a:solidFill>
            <a:srgbClr val="FFE8D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701035" y="8749120"/>
            <a:ext cx="47625" cy="673308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929635" y="8869339"/>
            <a:ext cx="16912129" cy="43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7C3B0C"/>
                </a:solidFill>
                <a:latin typeface="Arial"/>
                <a:ea typeface="Arial"/>
                <a:cs typeface="Arial"/>
                <a:sym typeface="Arial"/>
              </a:rPr>
              <a:t>The platform was created as a digital component to support that continuity in community and rural settings.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11085476" y="5466335"/>
            <a:ext cx="4345024" cy="2156888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11549399" y="5732620"/>
            <a:ext cx="3665282" cy="543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Patients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11549400" y="6299187"/>
            <a:ext cx="3665282" cy="114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People who require follow-up in their daily lives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7333389" y="5919096"/>
            <a:ext cx="2933700" cy="587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CONTINUITY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/>
          <p:nvPr/>
        </p:nvSpPr>
        <p:spPr>
          <a:xfrm>
            <a:off x="-1" y="0"/>
            <a:ext cx="7421881" cy="10287000"/>
          </a:xfrm>
          <a:prstGeom prst="rect">
            <a:avLst/>
          </a:prstGeom>
          <a:solidFill>
            <a:srgbClr val="0B4F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929641" y="746760"/>
            <a:ext cx="4312919" cy="1760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C8EDE7"/>
                </a:solidFill>
                <a:latin typeface="Arial"/>
                <a:ea typeface="Arial"/>
                <a:cs typeface="Arial"/>
                <a:sym typeface="Arial"/>
              </a:rPr>
              <a:t>2.- Where the platform fits?</a:t>
            </a:r>
            <a:endParaRPr/>
          </a:p>
        </p:txBody>
      </p:sp>
      <p:sp>
        <p:nvSpPr>
          <p:cNvPr id="93" name="Google Shape;93;p4"/>
          <p:cNvSpPr txBox="1"/>
          <p:nvPr/>
        </p:nvSpPr>
        <p:spPr>
          <a:xfrm>
            <a:off x="929641" y="2926080"/>
            <a:ext cx="5760720" cy="1363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Ecosystem PreDisc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929639" y="4603284"/>
            <a:ext cx="5638801" cy="2087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C8EDE7"/>
                </a:solidFill>
                <a:latin typeface="Arial"/>
                <a:ea typeface="Arial"/>
                <a:cs typeface="Arial"/>
                <a:sym typeface="Arial"/>
              </a:rPr>
              <a:t>A digital component within a broader healthcare, research and communication project.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8747762" y="1135380"/>
            <a:ext cx="4373880" cy="2529840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 txBox="1"/>
          <p:nvPr/>
        </p:nvSpPr>
        <p:spPr>
          <a:xfrm>
            <a:off x="9300214" y="1577340"/>
            <a:ext cx="3684267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Professional Area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 txBox="1"/>
          <p:nvPr/>
        </p:nvSpPr>
        <p:spPr>
          <a:xfrm>
            <a:off x="9300215" y="2316480"/>
            <a:ext cx="3497578" cy="975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Manages patients and resources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13121642" y="4290060"/>
            <a:ext cx="3873586" cy="2758439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13674094" y="4732021"/>
            <a:ext cx="3684267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Patient Side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13674095" y="5471161"/>
            <a:ext cx="3497578" cy="975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Provides controlled access to assigned material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8633468" y="6697979"/>
            <a:ext cx="3684267" cy="2758439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9185921" y="7139939"/>
            <a:ext cx="2899406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Open Area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9185921" y="7879079"/>
            <a:ext cx="2899405" cy="1173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Provides educational content for a wider audience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4"/>
          <p:cNvCxnSpPr>
            <a:stCxn id="95" idx="2"/>
            <a:endCxn id="101" idx="0"/>
          </p:cNvCxnSpPr>
          <p:nvPr/>
        </p:nvCxnSpPr>
        <p:spPr>
          <a:xfrm flipH="1">
            <a:off x="10475702" y="3665220"/>
            <a:ext cx="459000" cy="303270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" name="Google Shape;105;p4"/>
          <p:cNvCxnSpPr>
            <a:stCxn id="95" idx="3"/>
            <a:endCxn id="98" idx="0"/>
          </p:cNvCxnSpPr>
          <p:nvPr/>
        </p:nvCxnSpPr>
        <p:spPr>
          <a:xfrm>
            <a:off x="13121642" y="2400300"/>
            <a:ext cx="1936800" cy="188970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4"/>
          <p:cNvCxnSpPr>
            <a:endCxn id="101" idx="3"/>
          </p:cNvCxnSpPr>
          <p:nvPr/>
        </p:nvCxnSpPr>
        <p:spPr>
          <a:xfrm flipH="1">
            <a:off x="12317735" y="7048499"/>
            <a:ext cx="3288000" cy="102870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536826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8288000" cy="10284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8288000" cy="10284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8288000" cy="10284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/>
          <p:nvPr/>
        </p:nvSpPr>
        <p:spPr>
          <a:xfrm>
            <a:off x="348914" y="4053690"/>
            <a:ext cx="3859033" cy="2839056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9"/>
          <p:cNvSpPr txBox="1"/>
          <p:nvPr/>
        </p:nvSpPr>
        <p:spPr>
          <a:xfrm>
            <a:off x="775634" y="5093586"/>
            <a:ext cx="3124200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Professional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 txBox="1"/>
          <p:nvPr/>
        </p:nvSpPr>
        <p:spPr>
          <a:xfrm>
            <a:off x="767819" y="5723316"/>
            <a:ext cx="3132016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Manages patients and needs.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"/>
          <p:cNvSpPr txBox="1"/>
          <p:nvPr/>
        </p:nvSpPr>
        <p:spPr>
          <a:xfrm>
            <a:off x="4207947" y="7932642"/>
            <a:ext cx="9573367" cy="11460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0B4F4A"/>
                </a:solidFill>
                <a:latin typeface="Arial"/>
                <a:ea typeface="Arial"/>
                <a:cs typeface="Arial"/>
                <a:sym typeface="Arial"/>
              </a:rPr>
              <a:t>The platform organizes roles, permissions, assignments and patient-specific access.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"/>
          <p:cNvSpPr txBox="1"/>
          <p:nvPr/>
        </p:nvSpPr>
        <p:spPr>
          <a:xfrm>
            <a:off x="929635" y="655320"/>
            <a:ext cx="8800202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3.- Digital workflow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929635" y="1718916"/>
            <a:ext cx="10698482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From care needs to digital workflow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775634" y="4417614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775634" y="4417614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4427457" y="4053690"/>
            <a:ext cx="4214191" cy="2839056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4854177" y="5093586"/>
            <a:ext cx="3124200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Resources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4846361" y="5723316"/>
            <a:ext cx="3672703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Organizes documents and videos.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4854177" y="4417614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4854177" y="4417614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8861158" y="4053690"/>
            <a:ext cx="4423575" cy="2839056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9287878" y="5093586"/>
            <a:ext cx="3124200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Assignment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9280062" y="5723316"/>
            <a:ext cx="3766131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Connects content to a specific patient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9287878" y="4417614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9287878" y="4417614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13504243" y="4053690"/>
            <a:ext cx="4535284" cy="2839056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13930963" y="5093586"/>
            <a:ext cx="3124200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Access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 txBox="1"/>
          <p:nvPr/>
        </p:nvSpPr>
        <p:spPr>
          <a:xfrm>
            <a:off x="13923147" y="5723316"/>
            <a:ext cx="3864589" cy="92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The patient accesses it from their personal area.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13930963" y="4417614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13930963" y="4417614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/>
          <p:nvPr/>
        </p:nvSpPr>
        <p:spPr>
          <a:xfrm>
            <a:off x="929635" y="2814828"/>
            <a:ext cx="8506097" cy="229710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1999729" y="3171337"/>
            <a:ext cx="2185245" cy="56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Users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1358032" y="3963816"/>
            <a:ext cx="7859062" cy="11328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Separation of access and profile management. Distinguishing between professionals and patients.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929635" y="655320"/>
            <a:ext cx="5939177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4.- Scope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 txBox="1"/>
          <p:nvPr/>
        </p:nvSpPr>
        <p:spPr>
          <a:xfrm>
            <a:off x="929635" y="1718916"/>
            <a:ext cx="10698482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Functional areas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1358032" y="3217600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1358032" y="3217600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9645491" y="2814828"/>
            <a:ext cx="7635315" cy="229710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10715585" y="3171337"/>
            <a:ext cx="3897127" cy="56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Physical Activity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10073888" y="3963816"/>
            <a:ext cx="7038184" cy="921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Supports resources related to exercise and movement.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10073888" y="3217600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10073888" y="3217600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929635" y="5331028"/>
            <a:ext cx="8506097" cy="229710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1999729" y="5687537"/>
            <a:ext cx="3897127" cy="56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Nutrition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 txBox="1"/>
          <p:nvPr/>
        </p:nvSpPr>
        <p:spPr>
          <a:xfrm>
            <a:off x="1358032" y="6480016"/>
            <a:ext cx="7859062" cy="965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Focused on nutritional recommendation resources.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1358032" y="5733800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 txBox="1"/>
          <p:nvPr/>
        </p:nvSpPr>
        <p:spPr>
          <a:xfrm>
            <a:off x="1358032" y="5733800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9645491" y="5331028"/>
            <a:ext cx="7635315" cy="229710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10715585" y="5687537"/>
            <a:ext cx="3897127" cy="56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Open Area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10073888" y="6480016"/>
            <a:ext cx="7038184" cy="1148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Enables publication of public content such as news, questionnaires or documents.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10073888" y="5733800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10073888" y="5733800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4100364" y="7847236"/>
            <a:ext cx="10515600" cy="1882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5062901" y="8212450"/>
            <a:ext cx="3039900" cy="5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Deployment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 txBox="1"/>
          <p:nvPr/>
        </p:nvSpPr>
        <p:spPr>
          <a:xfrm>
            <a:off x="4421199" y="9004924"/>
            <a:ext cx="9874000" cy="56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The platform has been deployed in production on a server.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4421199" y="8258708"/>
            <a:ext cx="441959" cy="44196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4421199" y="8258708"/>
            <a:ext cx="441959" cy="44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/>
          <p:nvPr/>
        </p:nvSpPr>
        <p:spPr>
          <a:xfrm>
            <a:off x="929635" y="2982126"/>
            <a:ext cx="14942820" cy="7565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The key idea is not the specific technology, but the internal organization.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1539243" y="5006334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1981200" y="5410193"/>
            <a:ext cx="445008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Functional Domains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 txBox="1"/>
          <p:nvPr/>
        </p:nvSpPr>
        <p:spPr>
          <a:xfrm>
            <a:off x="1981201" y="6164577"/>
            <a:ext cx="4328168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Users, activity, nutrition and open area.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"/>
          <p:cNvSpPr/>
          <p:nvPr/>
        </p:nvSpPr>
        <p:spPr>
          <a:xfrm>
            <a:off x="7379970" y="5006334"/>
            <a:ext cx="3550920" cy="4625346"/>
          </a:xfrm>
          <a:prstGeom prst="roundRect">
            <a:avLst>
              <a:gd fmla="val 16667" name="adj"/>
            </a:avLst>
          </a:prstGeom>
          <a:solidFill>
            <a:srgbClr val="2C7F83"/>
          </a:solidFill>
          <a:ln cap="flat" cmpd="sng" w="12700">
            <a:solidFill>
              <a:srgbClr val="2C7F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7776210" y="6780660"/>
            <a:ext cx="2758440" cy="893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Modularity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929635" y="655320"/>
            <a:ext cx="7863845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5.-Architecture vision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929635" y="1718916"/>
            <a:ext cx="10698482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 modular architecture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/>
          <p:nvPr/>
        </p:nvSpPr>
        <p:spPr>
          <a:xfrm>
            <a:off x="1539243" y="7410447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1981200" y="7814306"/>
            <a:ext cx="382524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Responsibilities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1981201" y="8568690"/>
            <a:ext cx="4175768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Each part has a clear function.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11422375" y="5006334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11864332" y="5410193"/>
            <a:ext cx="445008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Organization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11864332" y="6164577"/>
            <a:ext cx="4610105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Easier to understand where each part of the system belongs.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11422375" y="7410447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11864332" y="7814306"/>
            <a:ext cx="382524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Growth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1"/>
          <p:cNvSpPr txBox="1"/>
          <p:nvPr/>
        </p:nvSpPr>
        <p:spPr>
          <a:xfrm>
            <a:off x="11864333" y="8568690"/>
            <a:ext cx="4175768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Prepared for possible future growth.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9" name="Google Shape;209;p11"/>
          <p:cNvCxnSpPr/>
          <p:nvPr/>
        </p:nvCxnSpPr>
        <p:spPr>
          <a:xfrm>
            <a:off x="1638298" y="4857753"/>
            <a:ext cx="5173987" cy="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0" name="Google Shape;210;p11"/>
          <p:cNvSpPr txBox="1"/>
          <p:nvPr/>
        </p:nvSpPr>
        <p:spPr>
          <a:xfrm>
            <a:off x="2750829" y="4216833"/>
            <a:ext cx="2933700" cy="587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Explanation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11"/>
          <p:cNvCxnSpPr/>
          <p:nvPr/>
        </p:nvCxnSpPr>
        <p:spPr>
          <a:xfrm>
            <a:off x="11529062" y="4857753"/>
            <a:ext cx="5173987" cy="0"/>
          </a:xfrm>
          <a:prstGeom prst="straightConnector1">
            <a:avLst/>
          </a:prstGeom>
          <a:noFill/>
          <a:ln cap="rnd" cmpd="sng" w="635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11"/>
          <p:cNvSpPr txBox="1"/>
          <p:nvPr/>
        </p:nvSpPr>
        <p:spPr>
          <a:xfrm>
            <a:off x="12641593" y="4216833"/>
            <a:ext cx="2933700" cy="587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Advantages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"/>
          <p:cNvSpPr txBox="1"/>
          <p:nvPr/>
        </p:nvSpPr>
        <p:spPr>
          <a:xfrm>
            <a:off x="929635" y="2982126"/>
            <a:ext cx="16428730" cy="13691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The technology is understood by function: server logic, web interface, data, application access and deployment.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/>
          <p:nvPr/>
        </p:nvSpPr>
        <p:spPr>
          <a:xfrm>
            <a:off x="929635" y="4685494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1371592" y="5089353"/>
            <a:ext cx="445008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Backend - Django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1371593" y="5843737"/>
            <a:ext cx="4328168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Server logic and main operations.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12182521" y="4685494"/>
            <a:ext cx="5175844" cy="4625346"/>
          </a:xfrm>
          <a:prstGeom prst="roundRect">
            <a:avLst>
              <a:gd fmla="val 16667" name="adj"/>
            </a:avLst>
          </a:prstGeom>
          <a:solidFill>
            <a:srgbClr val="2C7F83"/>
          </a:solidFill>
          <a:ln cap="flat" cmpd="sng" w="12700">
            <a:solidFill>
              <a:srgbClr val="2C7F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2759279" y="5089353"/>
            <a:ext cx="4022328" cy="893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Access and languages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 txBox="1"/>
          <p:nvPr/>
        </p:nvSpPr>
        <p:spPr>
          <a:xfrm>
            <a:off x="929635" y="655320"/>
            <a:ext cx="9893649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6.- Technical implementation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929635" y="1718916"/>
            <a:ext cx="10698482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Main components of the platform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929635" y="7089607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1371592" y="7493466"/>
            <a:ext cx="445008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Database - MySQL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 txBox="1"/>
          <p:nvPr/>
        </p:nvSpPr>
        <p:spPr>
          <a:xfrm>
            <a:off x="1371593" y="8247850"/>
            <a:ext cx="4175768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Information persistence.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6556078" y="4685494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6998035" y="5089353"/>
            <a:ext cx="4450089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Frontend - React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6998035" y="5843737"/>
            <a:ext cx="4610105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Web interface for professionals, patients and the open area.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6556078" y="7089607"/>
            <a:ext cx="5349242" cy="2221233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 txBox="1"/>
          <p:nvPr/>
        </p:nvSpPr>
        <p:spPr>
          <a:xfrm>
            <a:off x="6998035" y="7493466"/>
            <a:ext cx="4450088" cy="5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Deployment - Docker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2"/>
          <p:cNvSpPr txBox="1"/>
          <p:nvPr/>
        </p:nvSpPr>
        <p:spPr>
          <a:xfrm>
            <a:off x="6998036" y="8247850"/>
            <a:ext cx="4450088" cy="8762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Helps deploy the platform in different environments.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 txBox="1"/>
          <p:nvPr/>
        </p:nvSpPr>
        <p:spPr>
          <a:xfrm>
            <a:off x="12759280" y="6405656"/>
            <a:ext cx="4022328" cy="1939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Web browser access and a translated interface so the platform can be used by the main partners.</a:t>
            </a:r>
            <a:endParaRPr sz="28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3"/>
          <p:cNvSpPr/>
          <p:nvPr/>
        </p:nvSpPr>
        <p:spPr>
          <a:xfrm>
            <a:off x="0" y="0"/>
            <a:ext cx="7421880" cy="10287000"/>
          </a:xfrm>
          <a:prstGeom prst="rect">
            <a:avLst/>
          </a:prstGeom>
          <a:solidFill>
            <a:srgbClr val="EEF8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 txBox="1"/>
          <p:nvPr/>
        </p:nvSpPr>
        <p:spPr>
          <a:xfrm>
            <a:off x="929641" y="746760"/>
            <a:ext cx="4312919" cy="1760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rPr>
              <a:t>7.- Support materials</a:t>
            </a:r>
            <a:endParaRPr/>
          </a:p>
        </p:txBody>
      </p:sp>
      <p:sp>
        <p:nvSpPr>
          <p:cNvPr id="243" name="Google Shape;243;p13"/>
          <p:cNvSpPr txBox="1"/>
          <p:nvPr/>
        </p:nvSpPr>
        <p:spPr>
          <a:xfrm>
            <a:off x="929641" y="2926080"/>
            <a:ext cx="5760720" cy="1363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User manuals and explanatory videos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/>
          <p:nvPr/>
        </p:nvSpPr>
        <p:spPr>
          <a:xfrm>
            <a:off x="929639" y="4892040"/>
            <a:ext cx="5638801" cy="2087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The platform is accompanied by materials designed to facilitate use, transfer and consultation by users.</a:t>
            </a:r>
            <a:endParaRPr/>
          </a:p>
        </p:txBody>
      </p:sp>
      <p:sp>
        <p:nvSpPr>
          <p:cNvPr id="245" name="Google Shape;245;p13"/>
          <p:cNvSpPr/>
          <p:nvPr/>
        </p:nvSpPr>
        <p:spPr>
          <a:xfrm>
            <a:off x="8578464" y="1993143"/>
            <a:ext cx="8779895" cy="1865873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/>
          <p:cNvSpPr txBox="1"/>
          <p:nvPr/>
        </p:nvSpPr>
        <p:spPr>
          <a:xfrm>
            <a:off x="10563378" y="2357067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Professional user manual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 txBox="1"/>
          <p:nvPr/>
        </p:nvSpPr>
        <p:spPr>
          <a:xfrm>
            <a:off x="10563378" y="2981907"/>
            <a:ext cx="6010580" cy="479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Link: </a:t>
            </a:r>
            <a:r>
              <a:rPr lang="es-ES" sz="2800" u="sng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url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9005185" y="2357067"/>
            <a:ext cx="1080000" cy="108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3"/>
          <p:cNvSpPr txBox="1"/>
          <p:nvPr/>
        </p:nvSpPr>
        <p:spPr>
          <a:xfrm>
            <a:off x="9005186" y="2357067"/>
            <a:ext cx="1079999" cy="10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3"/>
          <p:cNvSpPr/>
          <p:nvPr/>
        </p:nvSpPr>
        <p:spPr>
          <a:xfrm>
            <a:off x="8578464" y="4061907"/>
            <a:ext cx="8779895" cy="1865873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 txBox="1"/>
          <p:nvPr/>
        </p:nvSpPr>
        <p:spPr>
          <a:xfrm>
            <a:off x="10563378" y="4425831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Patient user manual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10563378" y="5050671"/>
            <a:ext cx="6010580" cy="479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Link: </a:t>
            </a:r>
            <a:r>
              <a:rPr lang="es-ES" sz="2800" u="sng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url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9005185" y="4425831"/>
            <a:ext cx="1080000" cy="108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9005186" y="4425831"/>
            <a:ext cx="1079999" cy="10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8578464" y="6130671"/>
            <a:ext cx="8779895" cy="1865873"/>
          </a:xfrm>
          <a:prstGeom prst="rect">
            <a:avLst/>
          </a:prstGeom>
          <a:solidFill>
            <a:srgbClr val="EEF8F6"/>
          </a:solidFill>
          <a:ln cap="flat" cmpd="sng" w="12700">
            <a:solidFill>
              <a:srgbClr val="D6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 txBox="1"/>
          <p:nvPr/>
        </p:nvSpPr>
        <p:spPr>
          <a:xfrm>
            <a:off x="10563378" y="6494595"/>
            <a:ext cx="6493895" cy="6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Explanatory videos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 txBox="1"/>
          <p:nvPr/>
        </p:nvSpPr>
        <p:spPr>
          <a:xfrm>
            <a:off x="10563378" y="7119435"/>
            <a:ext cx="6010580" cy="479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Link: </a:t>
            </a:r>
            <a:r>
              <a:rPr lang="es-ES" sz="2800" u="sng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url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9005185" y="6494595"/>
            <a:ext cx="1080000" cy="1080000"/>
          </a:xfrm>
          <a:prstGeom prst="roundRect">
            <a:avLst>
              <a:gd fmla="val 16667" name="adj"/>
            </a:avLst>
          </a:prstGeom>
          <a:solidFill>
            <a:srgbClr val="0F766E"/>
          </a:solidFill>
          <a:ln cap="flat" cmpd="sng" w="12700">
            <a:solidFill>
              <a:srgbClr val="0F76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3"/>
          <p:cNvSpPr txBox="1"/>
          <p:nvPr/>
        </p:nvSpPr>
        <p:spPr>
          <a:xfrm>
            <a:off x="9005186" y="6494595"/>
            <a:ext cx="1079999" cy="10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"/>
          <p:cNvSpPr/>
          <p:nvPr/>
        </p:nvSpPr>
        <p:spPr>
          <a:xfrm>
            <a:off x="0" y="0"/>
            <a:ext cx="18288000" cy="3779520"/>
          </a:xfrm>
          <a:prstGeom prst="rect">
            <a:avLst/>
          </a:prstGeom>
          <a:solidFill>
            <a:srgbClr val="0B4F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"/>
          <p:cNvSpPr/>
          <p:nvPr/>
        </p:nvSpPr>
        <p:spPr>
          <a:xfrm>
            <a:off x="548689" y="4777740"/>
            <a:ext cx="5890260" cy="2989650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F7FAF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4"/>
          <p:cNvSpPr/>
          <p:nvPr/>
        </p:nvSpPr>
        <p:spPr>
          <a:xfrm>
            <a:off x="548687" y="4777740"/>
            <a:ext cx="5890259" cy="1472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914449" y="5196840"/>
            <a:ext cx="5524500" cy="617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Structured platform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4"/>
          <p:cNvSpPr txBox="1"/>
          <p:nvPr/>
        </p:nvSpPr>
        <p:spPr>
          <a:xfrm>
            <a:off x="914449" y="6019434"/>
            <a:ext cx="5135880" cy="1635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A coherent digital support for PreDisc with different functional areas.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3120390" y="8338890"/>
            <a:ext cx="12016740" cy="1247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0B4F4A"/>
                </a:solidFill>
                <a:latin typeface="Arial"/>
                <a:ea typeface="Arial"/>
                <a:cs typeface="Arial"/>
                <a:sym typeface="Arial"/>
              </a:rPr>
              <a:t>The result is not just screens: it is a clear, understandable and coherent modular foundation within the PreDisc ecosystem.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4"/>
          <p:cNvSpPr txBox="1"/>
          <p:nvPr/>
        </p:nvSpPr>
        <p:spPr>
          <a:xfrm>
            <a:off x="929634" y="655320"/>
            <a:ext cx="15224765" cy="861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5400">
                <a:solidFill>
                  <a:srgbClr val="CFE9E4"/>
                </a:solidFill>
                <a:latin typeface="Arial"/>
                <a:ea typeface="Arial"/>
                <a:cs typeface="Arial"/>
                <a:sym typeface="Arial"/>
              </a:rPr>
              <a:t>8.- What the contribution leaves behind?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929634" y="1718916"/>
            <a:ext cx="11430005" cy="73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synthesis of the value delivered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4"/>
          <p:cNvSpPr/>
          <p:nvPr/>
        </p:nvSpPr>
        <p:spPr>
          <a:xfrm>
            <a:off x="6804711" y="4777740"/>
            <a:ext cx="5066205" cy="2989650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F7FAF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4"/>
          <p:cNvSpPr/>
          <p:nvPr/>
        </p:nvSpPr>
        <p:spPr>
          <a:xfrm>
            <a:off x="6804709" y="4777740"/>
            <a:ext cx="5066205" cy="1472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4"/>
          <p:cNvSpPr txBox="1"/>
          <p:nvPr/>
        </p:nvSpPr>
        <p:spPr>
          <a:xfrm>
            <a:off x="7170471" y="5196840"/>
            <a:ext cx="4287086" cy="617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Connected flows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7170471" y="6019434"/>
            <a:ext cx="4512555" cy="1635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Clear relationship between professional, resources and patient.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12236676" y="4777740"/>
            <a:ext cx="5396213" cy="2989650"/>
          </a:xfrm>
          <a:prstGeom prst="roundRect">
            <a:avLst>
              <a:gd fmla="val 16667" name="adj"/>
            </a:avLst>
          </a:prstGeom>
          <a:solidFill>
            <a:srgbClr val="F7FAF9"/>
          </a:solidFill>
          <a:ln cap="flat" cmpd="sng" w="12700">
            <a:solidFill>
              <a:srgbClr val="F7FAF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12236675" y="4777740"/>
            <a:ext cx="5396212" cy="14725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4"/>
          <p:cNvSpPr txBox="1"/>
          <p:nvPr/>
        </p:nvSpPr>
        <p:spPr>
          <a:xfrm>
            <a:off x="12602436" y="5196840"/>
            <a:ext cx="4953995" cy="617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600">
                <a:solidFill>
                  <a:srgbClr val="17212B"/>
                </a:solidFill>
                <a:latin typeface="Arial"/>
                <a:ea typeface="Arial"/>
                <a:cs typeface="Arial"/>
                <a:sym typeface="Arial"/>
              </a:rPr>
              <a:t>Adapted to the context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 txBox="1"/>
          <p:nvPr/>
        </p:nvSpPr>
        <p:spPr>
          <a:xfrm>
            <a:off x="12602436" y="6019434"/>
            <a:ext cx="4811456" cy="1430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rgbClr val="5D6B78"/>
                </a:solidFill>
                <a:latin typeface="Arial"/>
                <a:ea typeface="Arial"/>
                <a:cs typeface="Arial"/>
                <a:sym typeface="Arial"/>
              </a:rPr>
              <a:t>Enables customization and adaptation for each partner.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/>
          <p:nvPr/>
        </p:nvSpPr>
        <p:spPr>
          <a:xfrm>
            <a:off x="1" y="0"/>
            <a:ext cx="9995338" cy="10287000"/>
          </a:xfrm>
          <a:prstGeom prst="rect">
            <a:avLst/>
          </a:prstGeom>
          <a:solidFill>
            <a:srgbClr val="0B4F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0" y="0"/>
            <a:ext cx="1767838" cy="349758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-1" y="2331720"/>
            <a:ext cx="1767839" cy="1165860"/>
          </a:xfrm>
          <a:prstGeom prst="rect">
            <a:avLst/>
          </a:prstGeom>
          <a:solidFill>
            <a:srgbClr val="FFF6E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-1" y="3497580"/>
            <a:ext cx="1767840" cy="678942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 txBox="1"/>
          <p:nvPr/>
        </p:nvSpPr>
        <p:spPr>
          <a:xfrm>
            <a:off x="2365873" y="2560321"/>
            <a:ext cx="6967129" cy="3487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s-E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s-ES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continuity-of-care need has been turned into a structured, modular and adaptable eHealth platform.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 txBox="1"/>
          <p:nvPr/>
        </p:nvSpPr>
        <p:spPr>
          <a:xfrm>
            <a:off x="2365872" y="6999363"/>
            <a:ext cx="4114800" cy="656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44382" y="1358588"/>
            <a:ext cx="2853027" cy="9687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medical research center&#10;&#10;AI-generated content may be incorrect." id="293" name="Google Shape;293;p15"/>
          <p:cNvPicPr preferRelativeResize="0"/>
          <p:nvPr/>
        </p:nvPicPr>
        <p:blipFill rotWithShape="1">
          <a:blip r:embed="rId4">
            <a:alphaModFix/>
          </a:blip>
          <a:srcRect b="30236" l="19587" r="19270" t="30404"/>
          <a:stretch/>
        </p:blipFill>
        <p:spPr>
          <a:xfrm>
            <a:off x="10601681" y="1303546"/>
            <a:ext cx="2782275" cy="1078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652634" y="3533969"/>
            <a:ext cx="2636521" cy="107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45273" y="3491042"/>
            <a:ext cx="2095090" cy="1161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95929" y="5485106"/>
            <a:ext cx="2393777" cy="92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301163" y="5599367"/>
            <a:ext cx="3339462" cy="74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795929" y="7472858"/>
            <a:ext cx="4103451" cy="1478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970353" y="7338283"/>
            <a:ext cx="2427055" cy="842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2026-09-27T20:05:47Z</dcterms:created>
  <dc:creator>Walnut Exporter</dc:creator>
</cp:coreProperties>
</file>